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5A30"/>
    <a:srgbClr val="E35BC6"/>
    <a:srgbClr val="1E9F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7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8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5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7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1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4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8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7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1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29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0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BD206-E8C6-4002-9041-DB33BC5AB7F8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46596-B072-48B0-8F97-9B1C5804F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1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6781800" cy="1885950"/>
          </a:xfrm>
        </p:spPr>
        <p:txBody>
          <a:bodyPr/>
          <a:lstStyle/>
          <a:p>
            <a:r>
              <a:rPr lang="pa-IN" dirty="0" smtClean="0">
                <a:latin typeface="GurbaniLipi" pitchFamily="2" charset="0"/>
              </a:rPr>
              <a:t>ਸਰਕਾਰੀ ਕਾਲਜ</a:t>
            </a:r>
            <a:r>
              <a:rPr lang="en-US" dirty="0" smtClean="0">
                <a:latin typeface="GurbaniLipi" pitchFamily="2" charset="0"/>
              </a:rPr>
              <a:t>, </a:t>
            </a:r>
            <a:r>
              <a:rPr lang="pa-IN" dirty="0" smtClean="0">
                <a:latin typeface="GurbaniLipi" pitchFamily="2" charset="0"/>
              </a:rPr>
              <a:t>ਰੂਪਨਗਰ </a:t>
            </a:r>
            <a:endParaRPr lang="en-US" dirty="0">
              <a:latin typeface="GurbaniLip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8737" y="5486400"/>
            <a:ext cx="6400800" cy="762000"/>
          </a:xfrm>
        </p:spPr>
        <p:txBody>
          <a:bodyPr/>
          <a:lstStyle/>
          <a:p>
            <a:r>
              <a:rPr lang="pa-IN" dirty="0" smtClean="0">
                <a:solidFill>
                  <a:schemeClr val="accent5">
                    <a:lumMod val="75000"/>
                  </a:schemeClr>
                </a:solidFill>
              </a:rPr>
              <a:t>ਪੋਸਟ ਗ੍ਰੇਜੁਏਟ ਪੰਜਾਬੀ ਵਿਭਾਗ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govtcollegeropar.org/images/college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43200"/>
            <a:ext cx="1895475" cy="188595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24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362200"/>
          </a:xfrm>
        </p:spPr>
        <p:txBody>
          <a:bodyPr>
            <a:noAutofit/>
          </a:bodyPr>
          <a:lstStyle/>
          <a:p>
            <a:r>
              <a:rPr lang="pa-IN" sz="6600" b="1" dirty="0" smtClean="0">
                <a:solidFill>
                  <a:srgbClr val="1E9F09"/>
                </a:solidFill>
                <a:latin typeface="GurbaniLipi" pitchFamily="2" charset="0"/>
              </a:rPr>
              <a:t>ਧੁਨੀ ਵਿਗਿਆਨ</a:t>
            </a:r>
            <a:r>
              <a:rPr lang="en-US" sz="6600" b="1" dirty="0" smtClean="0">
                <a:solidFill>
                  <a:srgbClr val="1E9F09"/>
                </a:solidFill>
                <a:latin typeface="GurbaniLipi" pitchFamily="2" charset="0"/>
              </a:rPr>
              <a:t/>
            </a:r>
            <a:br>
              <a:rPr lang="en-US" sz="6600" b="1" dirty="0" smtClean="0">
                <a:solidFill>
                  <a:srgbClr val="1E9F09"/>
                </a:solidFill>
                <a:latin typeface="GurbaniLipi" pitchFamily="2" charset="0"/>
              </a:rPr>
            </a:br>
            <a:r>
              <a:rPr lang="en-US" sz="6600" b="1" dirty="0" smtClean="0">
                <a:solidFill>
                  <a:srgbClr val="1E9F09"/>
                </a:solidFill>
                <a:latin typeface="GurbaniLipi" pitchFamily="2" charset="0"/>
              </a:rPr>
              <a:t>(</a:t>
            </a:r>
            <a:r>
              <a:rPr lang="en-US" sz="6600" b="1" dirty="0" smtClean="0">
                <a:solidFill>
                  <a:srgbClr val="1E9F09"/>
                </a:solidFill>
                <a:latin typeface="+mn-lt"/>
              </a:rPr>
              <a:t>Phonetics)</a:t>
            </a:r>
            <a:endParaRPr lang="en-US" sz="6600" b="1" dirty="0">
              <a:solidFill>
                <a:srgbClr val="1E9F09"/>
              </a:solidFill>
              <a:latin typeface="GurbaniLip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124200"/>
            <a:ext cx="8229600" cy="2971799"/>
          </a:xfrm>
        </p:spPr>
        <p:txBody>
          <a:bodyPr>
            <a:normAutofit fontScale="70000" lnSpcReduction="20000"/>
          </a:bodyPr>
          <a:lstStyle/>
          <a:p>
            <a:r>
              <a:rPr lang="pa-IN" sz="7100" dirty="0" smtClean="0">
                <a:solidFill>
                  <a:schemeClr val="accent5">
                    <a:lumMod val="75000"/>
                  </a:schemeClr>
                </a:solidFill>
              </a:rPr>
              <a:t>ਧੁਨੀ ਵਿਗਿਆਨ ਦੀਆਂ ਸ਼ਾਖਾਵਾਂ</a:t>
            </a:r>
            <a:endParaRPr lang="en-US" sz="71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71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pa-IN" sz="7100" dirty="0" smtClean="0">
                <a:solidFill>
                  <a:schemeClr val="accent5">
                    <a:lumMod val="75000"/>
                  </a:schemeClr>
                </a:solidFill>
              </a:rPr>
              <a:t>ਉਚਾਰਨ ਅੰਗ</a:t>
            </a:r>
            <a:endParaRPr lang="en-US" sz="71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pa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3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286000"/>
          </a:xfrm>
        </p:spPr>
        <p:txBody>
          <a:bodyPr>
            <a:noAutofit/>
          </a:bodyPr>
          <a:lstStyle/>
          <a:p>
            <a:r>
              <a:rPr lang="pa-IN" sz="6000" b="1" dirty="0" smtClean="0"/>
              <a:t>ਧੁਨੀ ਵਿਗਿਆਨ ਦੀਆਂ ਤਿੰਨ ਸ਼ਾਖਾਵਾਂ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229600" cy="2133600"/>
          </a:xfrm>
        </p:spPr>
        <p:txBody>
          <a:bodyPr/>
          <a:lstStyle/>
          <a:p>
            <a:r>
              <a:rPr lang="pa-IN" dirty="0" smtClean="0"/>
              <a:t>ਉਚਾਰਨੀ ਧੁਨੀ ਵਿਗਿਆਨ</a:t>
            </a:r>
            <a:r>
              <a:rPr lang="en-US" dirty="0" smtClean="0"/>
              <a:t>(Articulatory phonetics)</a:t>
            </a:r>
          </a:p>
          <a:p>
            <a:r>
              <a:rPr lang="pa-IN" dirty="0" smtClean="0"/>
              <a:t>ਸੰਚਾਰਨੀ ਧੁਨੀ ਵਿਗਿਆਨ</a:t>
            </a:r>
            <a:r>
              <a:rPr lang="en-US" dirty="0" smtClean="0"/>
              <a:t>(Acoustic phonetics)</a:t>
            </a:r>
          </a:p>
          <a:p>
            <a:r>
              <a:rPr lang="pa-IN" dirty="0" smtClean="0"/>
              <a:t>ਸ਼੍ਰ੍ਵਣੀ ਧੁਨੀ ਵਿਗਿਆਨ</a:t>
            </a:r>
            <a:r>
              <a:rPr lang="en-US" dirty="0" smtClean="0"/>
              <a:t>(Auditory phonetics)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bg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                        </a:t>
            </a:r>
            <a:r>
              <a:rPr lang="pa-IN" sz="4700" b="1" dirty="0" smtClean="0">
                <a:solidFill>
                  <a:srgbClr val="C00000"/>
                </a:solidFill>
              </a:rPr>
              <a:t>ਉਚਾਰਨੀ ਧੁਨੀ ਵਿਗਿਆਨ</a:t>
            </a:r>
            <a:endParaRPr lang="en-US" sz="47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a-IN" dirty="0" smtClean="0"/>
              <a:t>ਇਸ ਵਿਚ ਫੇਫੜਿਆਂ ਤੋਂ ਲੈ ਕੇ ਬੁੱਲਾਂ ਦਰਮਿਆਨ ਦੀ ਉਚਾਰਨ ਪ੍ਰਕ੍ਰਿਆ ਦਾ ਅਧਿਐਨ ਕੀਤਾ ਜਾਂਦਾ ਹੈ</a:t>
            </a:r>
            <a:r>
              <a:rPr lang="en-US" dirty="0" smtClean="0"/>
              <a:t>I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/>
              <a:t>                    </a:t>
            </a:r>
            <a:r>
              <a:rPr lang="pa-IN" sz="4700" b="1" dirty="0" smtClean="0">
                <a:solidFill>
                  <a:srgbClr val="C00000"/>
                </a:solidFill>
              </a:rPr>
              <a:t>ਸੰਚਾਰਨੀ ਧੁਨੀ ਵਿਗਿਆਨ</a:t>
            </a:r>
            <a:endParaRPr lang="en-US" sz="47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a-IN" dirty="0" smtClean="0"/>
              <a:t>ਇਸ ਵਿਚ ਧੁਨੀ ਕੰਬਣੀ , ਧੁਨੀ ਤਰੰਗਾਂ ਦੀ ਵੰਨਗੀ ਅਤੇ ਕੰਬਣੀ ਦਾ ਮਾਪ, ਧੁਨੀ ਘਣਤਾ ਆਦਿ ਸੰਬੰਧੀ ਵਿਚਾਰ ਕੀਤਾ ਜਾਂਦਾ ਹੈ</a:t>
            </a:r>
            <a:r>
              <a:rPr lang="en-US" dirty="0" smtClean="0"/>
              <a:t>I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smtClean="0">
                <a:solidFill>
                  <a:srgbClr val="C00000"/>
                </a:solidFill>
              </a:rPr>
              <a:t>                     </a:t>
            </a:r>
            <a:r>
              <a:rPr lang="pa-IN" sz="4700" b="1" dirty="0" smtClean="0">
                <a:solidFill>
                  <a:srgbClr val="C00000"/>
                </a:solidFill>
              </a:rPr>
              <a:t>ਸ਼੍ਰ੍ਵਣੀ ਧੁਨੀ ਵਿਗਿਆਨ</a:t>
            </a:r>
            <a:endParaRPr lang="en-US" sz="47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a-IN" dirty="0" smtClean="0"/>
              <a:t>ਇਸ ਅਧੀਨ ਧੁਨੀ ਤਰੰਗ ਨੂੰ ਸੁਨੇਹੇ ਵਿਚ ਬਦਲਣ ਦੀ ਪ੍ਰਕ੍ਰਿਆ ਦਾ ਅਧਿਐਨ ਕੀਤਾ ਜਾਂਦਾ ਹੈ</a:t>
            </a:r>
            <a:r>
              <a:rPr lang="en-US" dirty="0" smtClean="0"/>
              <a:t>I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8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a-I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ਉਚਾਰਨ ਅੰਗ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6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pa-IN" dirty="0" smtClean="0">
                <a:solidFill>
                  <a:srgbClr val="C00000"/>
                </a:solidFill>
              </a:rPr>
              <a:t>ਹੋਂਠ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ਦੰਦ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ਦੰਦ ਪਠਾਰ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ਜੀਭ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ਸਖਤ ਤਾਲੂ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ਕੋਮਲ ਤਾਲੂ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ਕਾਕਲ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ਕੰਠ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pa-IN" dirty="0" smtClean="0">
                <a:solidFill>
                  <a:srgbClr val="C00000"/>
                </a:solidFill>
              </a:rPr>
              <a:t>ਪਠਾਰ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ਨਾਦ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pa-IN" dirty="0" smtClean="0">
                <a:solidFill>
                  <a:srgbClr val="C00000"/>
                </a:solidFill>
              </a:rPr>
              <a:t>ਤੰਤਰੀਆਂ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ਨਾਸਕੀ ਪੋਲ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pa-IN" dirty="0" smtClean="0">
                <a:solidFill>
                  <a:srgbClr val="C00000"/>
                </a:solidFill>
              </a:rPr>
              <a:t>ਫੇਫੜੇ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495300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629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28625"/>
            <a:ext cx="725805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28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604651"/>
            <a:ext cx="4572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a-IN" sz="9600" dirty="0" smtClean="0">
                <a:solidFill>
                  <a:schemeClr val="accent1">
                    <a:lumMod val="75000"/>
                  </a:schemeClr>
                </a:solidFill>
              </a:rPr>
              <a:t>ਧੰਨਵਾਦ</a:t>
            </a:r>
            <a:endParaRPr lang="en-US" sz="9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92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128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ਸਰਕਾਰੀ ਕਾਲਜ, ਰੂਪਨਗਰ </vt:lpstr>
      <vt:lpstr>ਧੁਨੀ ਵਿਗਿਆਨ (Phonetics)</vt:lpstr>
      <vt:lpstr>ਧੁਨੀ ਵਿਗਿਆਨ ਦੀਆਂ ਤਿੰਨ ਸ਼ਾਖਾਵਾਂ</vt:lpstr>
      <vt:lpstr>PowerPoint Presentation</vt:lpstr>
      <vt:lpstr>ਉਚਾਰਨ ਅੰਗ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ਸਰਕਾਰੀ ਕਾਲਜ ਰੂਪਨਗਰ</dc:title>
  <dc:creator>Tajinder</dc:creator>
  <cp:lastModifiedBy>Tajinder</cp:lastModifiedBy>
  <cp:revision>16</cp:revision>
  <dcterms:created xsi:type="dcterms:W3CDTF">2015-12-14T14:34:13Z</dcterms:created>
  <dcterms:modified xsi:type="dcterms:W3CDTF">2015-12-14T16:39:55Z</dcterms:modified>
</cp:coreProperties>
</file>